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80" r:id="rId1"/>
    <p:sldMasterId id="2147483792" r:id="rId2"/>
  </p:sldMasterIdLst>
  <p:notesMasterIdLst>
    <p:notesMasterId r:id="rId11"/>
  </p:notesMasterIdLst>
  <p:sldIdLst>
    <p:sldId id="256" r:id="rId3"/>
    <p:sldId id="257" r:id="rId4"/>
    <p:sldId id="258" r:id="rId5"/>
    <p:sldId id="261" r:id="rId6"/>
    <p:sldId id="260" r:id="rId7"/>
    <p:sldId id="259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FFFFCC"/>
    <a:srgbClr val="66FF66"/>
    <a:srgbClr val="99FF99"/>
    <a:srgbClr val="FFE9A3"/>
    <a:srgbClr val="FFDE7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 autoAdjust="0"/>
    <p:restoredTop sz="94660" autoAdjust="0"/>
  </p:normalViewPr>
  <p:slideViewPr>
    <p:cSldViewPr>
      <p:cViewPr varScale="1">
        <p:scale>
          <a:sx n="90" d="100"/>
          <a:sy n="90" d="100"/>
        </p:scale>
        <p:origin x="-854" y="-8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0" d="100"/>
          <a:sy n="50" d="100"/>
        </p:scale>
        <p:origin x="2034" y="6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29B7028-7086-4152-9EC9-BA572C212E1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6B55BD-A7A3-443E-96FA-3130A9527232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085270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it-IT"/>
              <a:t>Fare clic per modificare lo stile del titolo</a:t>
            </a:r>
            <a:endParaRPr lang="en-GB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403648" y="3861048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dirty="0"/>
              <a:t>Fare clic per modificare lo stile del sottotitolo dello schema</a:t>
            </a:r>
            <a:endParaRPr lang="en-GB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/>
              <a:t>24-28/01/2022</a:t>
            </a: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/>
              <a:t>Hackathon days - 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2802E-69DD-429C-A1D8-7B05727C8B12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60858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it-IT"/>
              <a:t>Fare clic per modificare lo stile del titolo</a:t>
            </a:r>
            <a:endParaRPr lang="en-GB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63711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GB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/>
              <a:t>24-28/01/2022</a:t>
            </a: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/>
              <a:t>Hackathon days - 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2802E-69DD-429C-A1D8-7B05727C8B12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03957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it-IT"/>
              <a:t>Fare clic per modificare lo stile del titolo</a:t>
            </a:r>
            <a:endParaRPr lang="en-GB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GB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/>
              <a:t>24-28/01/2022</a:t>
            </a:r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/>
              <a:t>Hackathon days - </a:t>
            </a:r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2802E-69DD-429C-A1D8-7B05727C8B12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35069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FAAC9B89-734A-4237-A586-23F88CBB91E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xmlns="" id="{B3402272-C0CC-47A9-912F-6D06C4D8E84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A3A24C9A-7BE3-48B5-8153-9F4FC23880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327654F8-9FAC-49A9-8A39-8015B69FA3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D3164F3D-545C-42C3-AD5C-516520084A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5126491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E5ACCE42-A2F3-464E-B0F4-E20F7BF567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8F35F98B-2286-4DC9-B3B8-B867B375C9E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BE668702-AB3A-45C1-96F9-8CE16353B2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2906DD40-E5C1-4055-BFD3-658DDECA5D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E97AE175-3A8B-4908-BDC8-5E1B20760F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8337876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250604E2-252B-4C5B-A6E0-AEBAF9C287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xmlns="" id="{0D11178E-66B3-44F0-A4CC-D995BFF053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95E9B326-A7F7-4BFA-BB68-70E2EC6560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F84AC81F-6542-4ED0-8D67-0140067F14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F3F87AE5-9F08-4DD6-8610-9F8597D12F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208893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F0B643C8-95AB-4655-BC6D-2A632850AA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B968C6EE-C3DA-4583-9D8D-DAE9F0953BC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xmlns="" id="{1311D367-F597-4545-BB35-DD8AA1A210F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xmlns="" id="{03B9D134-FCD2-4AC6-AA7F-2EA14CC7A6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xmlns="" id="{4CEFFE9A-5056-417A-8EAD-7D4D0E581C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xmlns="" id="{E26BDF0E-F753-4DA2-8D98-D260587F2E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2339206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2CDC7621-939C-4D77-A27E-47A1A35293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xmlns="" id="{3D4A9B74-543D-484F-A302-64FF399D4A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xmlns="" id="{3392E746-13A4-473B-BC47-0AAF500CA36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xmlns="" id="{D0DB2A01-D750-4C7B-ACAC-1EEE70C9BCC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xmlns="" id="{3CED7D48-CD30-4AAA-9024-6DE909FFCB6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xmlns="" id="{5C34F139-F642-4FED-A72E-A4E57E2689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xmlns="" id="{2356B458-64DD-4DB0-8093-63F2DD67B1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xmlns="" id="{B9EC234E-3440-4B72-858A-A63E0B6C9C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5615661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B8F1D4C7-981F-490D-BF21-D1E003ED0B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xmlns="" id="{7E10ED5B-0401-417A-8783-5392AFBCA8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xmlns="" id="{975D330D-6562-4931-A6A5-3A4FB62659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xmlns="" id="{930B8C5F-D49B-4AFE-B16F-9BC90725D5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0772216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xmlns="" id="{EDA5D34A-BF5F-462B-AD5D-512A3385DD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xmlns="" id="{08241A01-2B63-4171-8C2B-2CB7835A0E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xmlns="" id="{0EEC3A48-E3B9-454C-B769-9E7720BC46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1998147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55EF32DE-AD0D-4204-98D1-4080869671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xmlns="" id="{7D31E862-1115-40D9-B431-9DB64C5231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xmlns="" id="{4D8CFA63-E77F-4543-ABCB-E49713ECAE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xmlns="" id="{2E5C87D8-F8F0-487D-B4C3-0280C79F3E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xmlns="" id="{AA91F2BB-5E46-4368-AD93-0D751E914C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xmlns="" id="{7BF5BF98-2A7E-4FF4-A7EB-087EE2DC95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939623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63711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715578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A0011B14-9781-470D-AD1E-F2EABC7704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xmlns="" id="{D4C674BD-7CC0-481C-913F-62CA54D9150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xmlns="" id="{EFA8D4B7-DA40-460F-AFD2-FC9302E4D7D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xmlns="" id="{A77CE6B0-17AA-48FA-A968-06AE64C5C1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xmlns="" id="{8B16B247-D7D9-4C38-8902-A9154C4DCE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xmlns="" id="{75CFD138-96CF-4429-B152-53DD456F1C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2686987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28B835A4-4F3F-4EE5-9B52-0E373D02F5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xmlns="" id="{5C9FD89C-4B7C-44F4-B37C-40AEEBD115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25750AC3-DDA0-4D77-B9F5-F786B26198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05294585-D561-4A5B-8DFA-CC0A1B3A96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06D4E50C-6816-475A-A37C-4774DBA551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516452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xmlns="" id="{ABDA0971-FC9C-4BE6-8734-03E28486AB6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xmlns="" id="{EECC8F86-D4C9-413C-96E6-03F4FB702C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762625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71E0C6D6-413A-4555-9B44-C65D7FDEC7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A72BE0DD-5C93-4C3E-885B-548C1D7741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32BA19E1-B909-4076-905D-0AAA8088A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304161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</p:spTree>
    <p:extLst>
      <p:ext uri="{BB962C8B-B14F-4D97-AF65-F5344CB8AC3E}">
        <p14:creationId xmlns:p14="http://schemas.microsoft.com/office/powerpoint/2010/main" val="22023969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it-IT"/>
              <a:t>Fare clic per modificare lo stile del titolo</a:t>
            </a:r>
            <a:endParaRPr lang="en-GB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GB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GB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/>
              <a:t>24-28/01/2022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/>
              <a:t>Hackathon days - </a:t>
            </a:r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2802E-69DD-429C-A1D8-7B05727C8B12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76678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it-IT"/>
              <a:t>Fare clic per modificare lo stile del titolo</a:t>
            </a:r>
            <a:endParaRPr lang="en-GB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GB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GB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/>
              <a:t>24-28/01/2022</a:t>
            </a:r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/>
              <a:t>Hackathon days - </a:t>
            </a:r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2802E-69DD-429C-A1D8-7B05727C8B12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41598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it-IT"/>
              <a:t>Fare clic per modificare lo stile del titolo</a:t>
            </a:r>
            <a:endParaRPr lang="en-GB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/>
              <a:t>24-28/01/2022</a:t>
            </a:r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/>
              <a:t>Hackathon days - </a:t>
            </a:r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2802E-69DD-429C-A1D8-7B05727C8B12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92804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/>
              <a:t>24-28/01/2022</a:t>
            </a:r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dirty="0"/>
              <a:t>Hackathon days - </a:t>
            </a: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2802E-69DD-429C-A1D8-7B05727C8B12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87516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  <a:endParaRPr lang="en-GB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GB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/>
              <a:t>24-28/01/2022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/>
              <a:t>Hackathon days - </a:t>
            </a:r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2802E-69DD-429C-A1D8-7B05727C8B12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354654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  <a:endParaRPr lang="en-GB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GB"/>
              <a:t>24-28/01/2022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/>
              <a:t>Hackathon days - </a:t>
            </a:r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2802E-69DD-429C-A1D8-7B05727C8B12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24174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riangolo rettangolo 2">
            <a:extLst>
              <a:ext uri="{FF2B5EF4-FFF2-40B4-BE49-F238E27FC236}">
                <a16:creationId xmlns:a16="http://schemas.microsoft.com/office/drawing/2014/main" xmlns="" id="{169EE5AC-C8C0-47DE-9EB7-EC4FE9295DB2}"/>
              </a:ext>
            </a:extLst>
          </p:cNvPr>
          <p:cNvSpPr/>
          <p:nvPr userDrawn="1"/>
        </p:nvSpPr>
        <p:spPr>
          <a:xfrm rot="5400000">
            <a:off x="943503" y="-979503"/>
            <a:ext cx="4917246" cy="6804249"/>
          </a:xfrm>
          <a:prstGeom prst="rtTriangle">
            <a:avLst/>
          </a:prstGeom>
          <a:gradFill flip="none" rotWithShape="1">
            <a:gsLst>
              <a:gs pos="55000">
                <a:srgbClr val="99FF99">
                  <a:alpha val="30000"/>
                </a:srgbClr>
              </a:gs>
              <a:gs pos="0">
                <a:schemeClr val="bg1">
                  <a:alpha val="30000"/>
                </a:schemeClr>
              </a:gs>
              <a:gs pos="100000">
                <a:srgbClr val="66FF66">
                  <a:alpha val="30000"/>
                </a:srgb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448251"/>
            <a:ext cx="137849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GB"/>
              <a:t>24-28/01/2022</a:t>
            </a:r>
            <a:endParaRPr lang="en-GB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1907704" y="6448251"/>
            <a:ext cx="626469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i="1">
                <a:solidFill>
                  <a:schemeClr val="tx1"/>
                </a:solidFill>
              </a:defRPr>
            </a:lvl1pPr>
          </a:lstStyle>
          <a:p>
            <a:r>
              <a:rPr lang="it-IT"/>
              <a:t>Hackathon Days – Renewable Energies and Energy Efficiency for Sustainable Growth</a:t>
            </a:r>
            <a:endParaRPr lang="en-GB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244408" y="6448251"/>
            <a:ext cx="44239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GB" dirty="0"/>
              <a:t>1</a:t>
            </a:r>
          </a:p>
        </p:txBody>
      </p:sp>
      <p:pic>
        <p:nvPicPr>
          <p:cNvPr id="2054" name="Picture 6"/>
          <p:cNvPicPr>
            <a:picLocks noChangeAspect="1" noChangeArrowheads="1"/>
          </p:cNvPicPr>
          <p:nvPr userDrawn="1"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627" r="2205" b="8430"/>
          <a:stretch/>
        </p:blipFill>
        <p:spPr bwMode="auto">
          <a:xfrm>
            <a:off x="6516216" y="143449"/>
            <a:ext cx="2520280" cy="6207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22" name="Connettore 1 21"/>
          <p:cNvCxnSpPr/>
          <p:nvPr userDrawn="1"/>
        </p:nvCxnSpPr>
        <p:spPr>
          <a:xfrm>
            <a:off x="280030" y="6453336"/>
            <a:ext cx="8612450" cy="0"/>
          </a:xfrm>
          <a:prstGeom prst="line">
            <a:avLst/>
          </a:prstGeom>
          <a:ln w="31750">
            <a:solidFill>
              <a:srgbClr val="99FF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riangolo rettangolo 13">
            <a:extLst>
              <a:ext uri="{FF2B5EF4-FFF2-40B4-BE49-F238E27FC236}">
                <a16:creationId xmlns:a16="http://schemas.microsoft.com/office/drawing/2014/main" xmlns="" id="{BBA2C0C0-C05B-42B7-8157-C690069DD314}"/>
              </a:ext>
            </a:extLst>
          </p:cNvPr>
          <p:cNvSpPr/>
          <p:nvPr userDrawn="1"/>
        </p:nvSpPr>
        <p:spPr>
          <a:xfrm rot="16200000">
            <a:off x="3283250" y="952627"/>
            <a:ext cx="4917248" cy="6804250"/>
          </a:xfrm>
          <a:prstGeom prst="rtTriangle">
            <a:avLst/>
          </a:prstGeom>
          <a:gradFill flip="none" rotWithShape="1">
            <a:gsLst>
              <a:gs pos="55000">
                <a:srgbClr val="FFFFCC">
                  <a:alpha val="60000"/>
                </a:srgbClr>
              </a:gs>
              <a:gs pos="0">
                <a:schemeClr val="bg1">
                  <a:alpha val="60000"/>
                </a:schemeClr>
              </a:gs>
              <a:gs pos="100000">
                <a:srgbClr val="FFFF99">
                  <a:alpha val="60000"/>
                </a:srgb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995046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hf hdr="0"/>
  <p:txStyles>
    <p:titleStyle>
      <a:lvl1pPr algn="ctr" defTabSz="914400" rtl="0" eaLnBrk="1" latinLnBrk="0" hangingPunct="1">
        <a:spcBef>
          <a:spcPct val="0"/>
        </a:spcBef>
        <a:buNone/>
        <a:defRPr lang="en-GB" sz="1100" kern="1200" smtClean="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xmlns="" id="{E887825C-7DDA-4EFF-952D-A991200761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xmlns="" id="{3DF5158A-9541-4079-83FC-02FA504211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52ADD71C-2ACB-4B56-A047-E2AC29865EB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D53E79-9714-4AAD-8249-530AEE90572F}" type="datetimeFigureOut">
              <a:rPr lang="it-IT" smtClean="0"/>
              <a:t>18/01/2022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911C5026-D755-481C-9B0B-5776B9744B9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B41CE3A3-8098-4F7C-ABE6-59FB0AA3DEF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A06E7A-0526-41B7-939F-F901D8A386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358365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Relationship Id="rId5" Type="http://schemas.openxmlformats.org/officeDocument/2006/relationships/hyperlink" Target="mailto:reestart.project@gmail.com" TargetMode="External"/><Relationship Id="rId4" Type="http://schemas.openxmlformats.org/officeDocument/2006/relationships/image" Target="../media/image4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3">
            <a:extLst>
              <a:ext uri="{FF2B5EF4-FFF2-40B4-BE49-F238E27FC236}">
                <a16:creationId xmlns:a16="http://schemas.microsoft.com/office/drawing/2014/main" xmlns="" id="{4ABA2079-70EC-41A9-B3B8-883E3CCD75D9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7169" y="80755"/>
            <a:ext cx="1308742" cy="11867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4" name="Picture 8">
            <a:extLst>
              <a:ext uri="{FF2B5EF4-FFF2-40B4-BE49-F238E27FC236}">
                <a16:creationId xmlns:a16="http://schemas.microsoft.com/office/drawing/2014/main" xmlns="" id="{DAE73917-A862-4B18-95D4-658FBE0CE50F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148" t="19510" r="8082" b="22117"/>
          <a:stretch/>
        </p:blipFill>
        <p:spPr bwMode="auto">
          <a:xfrm>
            <a:off x="1547664" y="79628"/>
            <a:ext cx="1308743" cy="5554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" name="Picture 7">
            <a:extLst>
              <a:ext uri="{FF2B5EF4-FFF2-40B4-BE49-F238E27FC236}">
                <a16:creationId xmlns:a16="http://schemas.microsoft.com/office/drawing/2014/main" xmlns="" id="{0B47610D-78AF-4EC4-94D5-59FF0C90F229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6146" b="21288"/>
          <a:stretch/>
        </p:blipFill>
        <p:spPr bwMode="auto">
          <a:xfrm>
            <a:off x="2932561" y="65274"/>
            <a:ext cx="1135383" cy="5554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CasellaDiTesto 5">
            <a:extLst>
              <a:ext uri="{FF2B5EF4-FFF2-40B4-BE49-F238E27FC236}">
                <a16:creationId xmlns:a16="http://schemas.microsoft.com/office/drawing/2014/main" xmlns="" id="{79F738FC-BF62-438C-BFEB-AC5ED3B06C39}"/>
              </a:ext>
            </a:extLst>
          </p:cNvPr>
          <p:cNvSpPr txBox="1"/>
          <p:nvPr/>
        </p:nvSpPr>
        <p:spPr>
          <a:xfrm>
            <a:off x="70813" y="5175050"/>
            <a:ext cx="8965683" cy="13157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300"/>
              </a:spcAft>
            </a:pPr>
            <a:r>
              <a:rPr lang="en-CA" b="1" i="1" dirty="0">
                <a:solidFill>
                  <a:srgbClr val="002060"/>
                </a:solidFill>
                <a:latin typeface="Garamond" panose="02020404030301010803" pitchFamily="18" charset="0"/>
              </a:rPr>
              <a:t>Hackathon Days</a:t>
            </a:r>
          </a:p>
          <a:p>
            <a:pPr>
              <a:spcAft>
                <a:spcPts val="300"/>
              </a:spcAft>
            </a:pPr>
            <a:r>
              <a:rPr lang="en-CA" b="1" i="1" dirty="0">
                <a:solidFill>
                  <a:srgbClr val="002060"/>
                </a:solidFill>
                <a:latin typeface="Garamond" panose="02020404030301010803" pitchFamily="18" charset="0"/>
              </a:rPr>
              <a:t>Renewable Energy and Energy Efficiency for Sustainable Growth</a:t>
            </a:r>
          </a:p>
          <a:p>
            <a:pPr>
              <a:spcAft>
                <a:spcPts val="300"/>
              </a:spcAft>
            </a:pPr>
            <a:r>
              <a:rPr lang="en-CA" b="1" i="1" dirty="0">
                <a:solidFill>
                  <a:srgbClr val="002060"/>
                </a:solidFill>
                <a:latin typeface="Garamond" panose="02020404030301010803" pitchFamily="18" charset="0"/>
              </a:rPr>
              <a:t>Web Conference – Virtual Exhibition</a:t>
            </a:r>
          </a:p>
          <a:p>
            <a:pPr>
              <a:spcAft>
                <a:spcPts val="300"/>
              </a:spcAft>
            </a:pPr>
            <a:r>
              <a:rPr lang="en-CA" b="1" i="1" dirty="0" smtClean="0">
                <a:solidFill>
                  <a:srgbClr val="002060"/>
                </a:solidFill>
                <a:latin typeface="Garamond" panose="02020404030301010803" pitchFamily="18" charset="0"/>
              </a:rPr>
              <a:t>22 </a:t>
            </a:r>
            <a:r>
              <a:rPr lang="en-CA" b="1" i="1" dirty="0">
                <a:solidFill>
                  <a:srgbClr val="002060"/>
                </a:solidFill>
                <a:latin typeface="Garamond" panose="02020404030301010803" pitchFamily="18" charset="0"/>
              </a:rPr>
              <a:t>– </a:t>
            </a:r>
            <a:r>
              <a:rPr lang="en-CA" b="1" i="1" dirty="0" smtClean="0">
                <a:solidFill>
                  <a:srgbClr val="002060"/>
                </a:solidFill>
                <a:latin typeface="Garamond" panose="02020404030301010803" pitchFamily="18" charset="0"/>
              </a:rPr>
              <a:t>23 February </a:t>
            </a:r>
            <a:r>
              <a:rPr lang="en-CA" b="1" i="1" dirty="0">
                <a:solidFill>
                  <a:srgbClr val="002060"/>
                </a:solidFill>
                <a:latin typeface="Garamond" panose="02020404030301010803" pitchFamily="18" charset="0"/>
              </a:rPr>
              <a:t>2022</a:t>
            </a:r>
          </a:p>
        </p:txBody>
      </p:sp>
      <p:sp>
        <p:nvSpPr>
          <p:cNvPr id="8" name="CasellaDiTesto 7">
            <a:extLst>
              <a:ext uri="{FF2B5EF4-FFF2-40B4-BE49-F238E27FC236}">
                <a16:creationId xmlns:a16="http://schemas.microsoft.com/office/drawing/2014/main" xmlns="" id="{D2DA887B-BE22-4B79-A64D-01467E776D9C}"/>
              </a:ext>
            </a:extLst>
          </p:cNvPr>
          <p:cNvSpPr txBox="1"/>
          <p:nvPr/>
        </p:nvSpPr>
        <p:spPr>
          <a:xfrm>
            <a:off x="6732240" y="6525344"/>
            <a:ext cx="2268939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/>
            <a:r>
              <a:rPr lang="en-CA" sz="1400" b="0" i="0" u="none" strike="noStrike" dirty="0">
                <a:solidFill>
                  <a:srgbClr val="FFFFFF"/>
                </a:solidFill>
                <a:effectLst/>
                <a:latin typeface="var( --e-global-typography-text-font-family )"/>
                <a:hlinkClick r:id="rId5"/>
              </a:rPr>
              <a:t>reestart.project@gmail.com</a:t>
            </a:r>
            <a:endParaRPr lang="en-CA" sz="1400" dirty="0"/>
          </a:p>
        </p:txBody>
      </p:sp>
      <p:sp>
        <p:nvSpPr>
          <p:cNvPr id="10" name="CasellaDiTesto 9">
            <a:extLst>
              <a:ext uri="{FF2B5EF4-FFF2-40B4-BE49-F238E27FC236}">
                <a16:creationId xmlns:a16="http://schemas.microsoft.com/office/drawing/2014/main" xmlns="" id="{C24BFEC8-B87E-4A63-A8C5-6DF6B2EFB642}"/>
              </a:ext>
            </a:extLst>
          </p:cNvPr>
          <p:cNvSpPr txBox="1"/>
          <p:nvPr/>
        </p:nvSpPr>
        <p:spPr>
          <a:xfrm>
            <a:off x="-2983" y="1412776"/>
            <a:ext cx="9144000" cy="9694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CA" b="1" dirty="0">
                <a:solidFill>
                  <a:schemeClr val="accent3">
                    <a:lumMod val="75000"/>
                  </a:schemeClr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REESTART: Renewable Energy and Energy Efficiency for Sustainable Energy Transition And Reinforced Trust between SMEs and ESCOs</a:t>
            </a:r>
            <a:endParaRPr lang="en-CA" dirty="0">
              <a:solidFill>
                <a:schemeClr val="accent3">
                  <a:lumMod val="75000"/>
                </a:schemeClr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Bef>
                <a:spcPts val="600"/>
              </a:spcBef>
            </a:pPr>
            <a:r>
              <a:rPr lang="en-CA" sz="1400" i="1" dirty="0">
                <a:solidFill>
                  <a:srgbClr val="808080"/>
                </a:solidFill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External Actions of the European Union – ENI\2019\409-771</a:t>
            </a:r>
            <a:endParaRPr lang="en-CA" sz="1400" dirty="0">
              <a:solidFill>
                <a:srgbClr val="80808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1" name="CasellaDiTesto 10">
            <a:extLst>
              <a:ext uri="{FF2B5EF4-FFF2-40B4-BE49-F238E27FC236}">
                <a16:creationId xmlns:a16="http://schemas.microsoft.com/office/drawing/2014/main" xmlns="" id="{467DE733-5647-40B6-B25B-59DFB471B45E}"/>
              </a:ext>
            </a:extLst>
          </p:cNvPr>
          <p:cNvSpPr txBox="1"/>
          <p:nvPr/>
        </p:nvSpPr>
        <p:spPr>
          <a:xfrm>
            <a:off x="608577" y="2948751"/>
            <a:ext cx="792088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CA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Lecture title</a:t>
            </a:r>
          </a:p>
          <a:p>
            <a:pPr algn="ctr"/>
            <a:r>
              <a:rPr lang="en-CA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Company / corporate / institution</a:t>
            </a:r>
          </a:p>
          <a:p>
            <a:pPr algn="ctr"/>
            <a:r>
              <a:rPr lang="en-CA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Name of the author/s</a:t>
            </a:r>
          </a:p>
        </p:txBody>
      </p:sp>
    </p:spTree>
    <p:extLst>
      <p:ext uri="{BB962C8B-B14F-4D97-AF65-F5344CB8AC3E}">
        <p14:creationId xmlns:p14="http://schemas.microsoft.com/office/powerpoint/2010/main" val="27038211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B7FEDA9D-876A-431F-B63A-2F6310A5FA2E}"/>
              </a:ext>
            </a:extLst>
          </p:cNvPr>
          <p:cNvSpPr>
            <a:spLocks noGrp="1"/>
          </p:cNvSpPr>
          <p:nvPr>
            <p:ph type="dt" sz="half" idx="4294967295"/>
          </p:nvPr>
        </p:nvSpPr>
        <p:spPr>
          <a:xfrm>
            <a:off x="457200" y="6520259"/>
            <a:ext cx="1378496" cy="365125"/>
          </a:xfrm>
        </p:spPr>
        <p:txBody>
          <a:bodyPr/>
          <a:lstStyle/>
          <a:p>
            <a:r>
              <a:rPr lang="en-GB" dirty="0" smtClean="0"/>
              <a:t>22-23/02/2022</a:t>
            </a:r>
            <a:endParaRPr lang="en-GB" dirty="0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2BA3C613-A1FD-47AB-88DD-38F498A8D4AA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8244408" y="6520259"/>
            <a:ext cx="442392" cy="365125"/>
          </a:xfrm>
        </p:spPr>
        <p:txBody>
          <a:bodyPr/>
          <a:lstStyle/>
          <a:p>
            <a:fld id="{91A2802E-69DD-429C-A1D8-7B05727C8B12}" type="slidenum">
              <a:rPr lang="en-GB" smtClean="0"/>
              <a:t>2</a:t>
            </a:fld>
            <a:endParaRPr lang="en-GB"/>
          </a:p>
        </p:txBody>
      </p:sp>
      <p:sp>
        <p:nvSpPr>
          <p:cNvPr id="7" name="Segnaposto piè di pagina 4">
            <a:extLst>
              <a:ext uri="{FF2B5EF4-FFF2-40B4-BE49-F238E27FC236}">
                <a16:creationId xmlns:a16="http://schemas.microsoft.com/office/drawing/2014/main" xmlns="" id="{EDA107CD-3704-4282-81A6-626771015594}"/>
              </a:ext>
            </a:extLst>
          </p:cNvPr>
          <p:cNvSpPr txBox="1">
            <a:spLocks/>
          </p:cNvSpPr>
          <p:nvPr/>
        </p:nvSpPr>
        <p:spPr>
          <a:xfrm>
            <a:off x="1835696" y="6453336"/>
            <a:ext cx="626469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dirty="0">
                <a:solidFill>
                  <a:schemeClr val="bg1">
                    <a:lumMod val="50000"/>
                  </a:schemeClr>
                </a:solidFill>
              </a:rPr>
              <a:t>Hackathon days -  Renewable Energy and Energy Efficiency for Sustainable Growth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xmlns="" id="{0C2AF021-8E3C-4989-984C-534BD3FC098E}"/>
              </a:ext>
            </a:extLst>
          </p:cNvPr>
          <p:cNvSpPr txBox="1"/>
          <p:nvPr/>
        </p:nvSpPr>
        <p:spPr>
          <a:xfrm>
            <a:off x="425624" y="1166842"/>
            <a:ext cx="792088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Description of the Company / corporate / institution</a:t>
            </a:r>
          </a:p>
          <a:p>
            <a:endParaRPr lang="en-GB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i="1" dirty="0">
                <a:latin typeface="Candara" panose="020E0502030303020204" pitchFamily="34" charset="0"/>
                <a:cs typeface="Arial" panose="020B0604020202020204" pitchFamily="34" charset="0"/>
              </a:rPr>
              <a:t>Name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i="1" dirty="0">
                <a:latin typeface="Candara" panose="020E0502030303020204" pitchFamily="34" charset="0"/>
                <a:cs typeface="Arial" panose="020B0604020202020204" pitchFamily="34" charset="0"/>
              </a:rPr>
              <a:t>Nationality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i="1" dirty="0" smtClean="0">
                <a:latin typeface="Candara" panose="020E0502030303020204" pitchFamily="34" charset="0"/>
                <a:cs typeface="Arial" panose="020B0604020202020204" pitchFamily="34" charset="0"/>
              </a:rPr>
              <a:t>Headquarter </a:t>
            </a:r>
            <a:endParaRPr lang="en-GB" sz="2400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i="1" dirty="0">
                <a:latin typeface="Candara" panose="020E0502030303020204" pitchFamily="34" charset="0"/>
                <a:cs typeface="Arial" panose="020B0604020202020204" pitchFamily="34" charset="0"/>
              </a:rPr>
              <a:t>Other offices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i="1" dirty="0">
                <a:latin typeface="Candara" panose="020E0502030303020204" pitchFamily="34" charset="0"/>
                <a:cs typeface="Arial" panose="020B0604020202020204" pitchFamily="34" charset="0"/>
              </a:rPr>
              <a:t>Number of employers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i="1" dirty="0">
                <a:latin typeface="Candara" panose="020E0502030303020204" pitchFamily="34" charset="0"/>
                <a:cs typeface="Arial" panose="020B0604020202020204" pitchFamily="34" charset="0"/>
              </a:rPr>
              <a:t>Main business / institutional mission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i="1" dirty="0">
                <a:latin typeface="Candara" panose="020E0502030303020204" pitchFamily="34" charset="0"/>
                <a:cs typeface="Arial" panose="020B0604020202020204" pitchFamily="34" charset="0"/>
              </a:rPr>
              <a:t>Business areas / Countries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400" i="1" dirty="0">
                <a:latin typeface="Candara" panose="020E0502030303020204" pitchFamily="34" charset="0"/>
                <a:cs typeface="Arial" panose="020B0604020202020204" pitchFamily="34" charset="0"/>
              </a:rPr>
              <a:t>…….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GB" sz="2400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algn="ctr"/>
            <a:endParaRPr lang="en-GB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866054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931E5910-DB3D-4C68-B6E7-A46DE07B9747}"/>
              </a:ext>
            </a:extLst>
          </p:cNvPr>
          <p:cNvSpPr>
            <a:spLocks noGrp="1"/>
          </p:cNvSpPr>
          <p:nvPr>
            <p:ph type="dt" sz="half" idx="4294967295"/>
          </p:nvPr>
        </p:nvSpPr>
        <p:spPr>
          <a:xfrm>
            <a:off x="457200" y="6520259"/>
            <a:ext cx="1378496" cy="365125"/>
          </a:xfrm>
        </p:spPr>
        <p:txBody>
          <a:bodyPr/>
          <a:lstStyle/>
          <a:p>
            <a:r>
              <a:rPr lang="en-CA" dirty="0" smtClean="0"/>
              <a:t>22-23/02/2022</a:t>
            </a:r>
            <a:endParaRPr lang="en-CA" dirty="0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41BCEAAC-6B9A-4BB5-A03B-102DE9097C76}"/>
              </a:ext>
            </a:extLst>
          </p:cNvPr>
          <p:cNvSpPr>
            <a:spLocks noGrp="1"/>
          </p:cNvSpPr>
          <p:nvPr>
            <p:ph type="ftr" sz="quarter" idx="4294967295"/>
          </p:nvPr>
        </p:nvSpPr>
        <p:spPr>
          <a:xfrm>
            <a:off x="1835696" y="6453336"/>
            <a:ext cx="6264696" cy="365125"/>
          </a:xfrm>
        </p:spPr>
        <p:txBody>
          <a:bodyPr/>
          <a:lstStyle/>
          <a:p>
            <a:r>
              <a:rPr lang="en-CA" dirty="0">
                <a:solidFill>
                  <a:schemeClr val="bg1">
                    <a:lumMod val="50000"/>
                  </a:schemeClr>
                </a:solidFill>
              </a:rPr>
              <a:t>Hackathon days -  Renewable Energy and Energy Efficiency for Sustainable Growth</a:t>
            </a:r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15F47E7B-CBEF-4186-A07F-3009AD776DDC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8244408" y="6520259"/>
            <a:ext cx="442392" cy="365125"/>
          </a:xfrm>
        </p:spPr>
        <p:txBody>
          <a:bodyPr/>
          <a:lstStyle/>
          <a:p>
            <a:fld id="{91A2802E-69DD-429C-A1D8-7B05727C8B12}" type="slidenum">
              <a:rPr lang="en-CA" smtClean="0"/>
              <a:t>3</a:t>
            </a:fld>
            <a:endParaRPr lang="en-CA"/>
          </a:p>
        </p:txBody>
      </p:sp>
      <p:sp>
        <p:nvSpPr>
          <p:cNvPr id="7" name="CasellaDiTesto 6">
            <a:extLst>
              <a:ext uri="{FF2B5EF4-FFF2-40B4-BE49-F238E27FC236}">
                <a16:creationId xmlns:a16="http://schemas.microsoft.com/office/drawing/2014/main" xmlns="" id="{366E4816-BB8E-4539-8C62-163112516763}"/>
              </a:ext>
            </a:extLst>
          </p:cNvPr>
          <p:cNvSpPr txBox="1"/>
          <p:nvPr/>
        </p:nvSpPr>
        <p:spPr>
          <a:xfrm>
            <a:off x="457200" y="1268760"/>
            <a:ext cx="7920880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Description of product / technology</a:t>
            </a:r>
          </a:p>
          <a:p>
            <a:endParaRPr lang="en-CA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Sector of application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Scope of innovation / technological solution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Basic process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Operating principle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Technology configurations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Technical characteristics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……….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CA" sz="2400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algn="ctr"/>
            <a:endParaRPr lang="en-CA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330561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931E5910-DB3D-4C68-B6E7-A46DE07B9747}"/>
              </a:ext>
            </a:extLst>
          </p:cNvPr>
          <p:cNvSpPr>
            <a:spLocks noGrp="1"/>
          </p:cNvSpPr>
          <p:nvPr>
            <p:ph type="dt" sz="half" idx="4294967295"/>
          </p:nvPr>
        </p:nvSpPr>
        <p:spPr>
          <a:xfrm>
            <a:off x="457200" y="6520259"/>
            <a:ext cx="1378496" cy="365125"/>
          </a:xfrm>
        </p:spPr>
        <p:txBody>
          <a:bodyPr/>
          <a:lstStyle/>
          <a:p>
            <a:r>
              <a:rPr lang="en-AU" dirty="0" smtClean="0"/>
              <a:t>22-23/02/2022</a:t>
            </a:r>
            <a:endParaRPr lang="en-AU" dirty="0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41BCEAAC-6B9A-4BB5-A03B-102DE9097C76}"/>
              </a:ext>
            </a:extLst>
          </p:cNvPr>
          <p:cNvSpPr>
            <a:spLocks noGrp="1"/>
          </p:cNvSpPr>
          <p:nvPr>
            <p:ph type="ftr" sz="quarter" idx="4294967295"/>
          </p:nvPr>
        </p:nvSpPr>
        <p:spPr>
          <a:xfrm>
            <a:off x="1835696" y="6453336"/>
            <a:ext cx="6264696" cy="365125"/>
          </a:xfrm>
        </p:spPr>
        <p:txBody>
          <a:bodyPr/>
          <a:lstStyle/>
          <a:p>
            <a:r>
              <a:rPr lang="en-AU" dirty="0">
                <a:solidFill>
                  <a:schemeClr val="bg1">
                    <a:lumMod val="50000"/>
                  </a:schemeClr>
                </a:solidFill>
              </a:rPr>
              <a:t>Hackathon days -  Renewable Energy and Energy Efficiency for Sustainable Growth</a:t>
            </a:r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15F47E7B-CBEF-4186-A07F-3009AD776DDC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8244408" y="6520259"/>
            <a:ext cx="442392" cy="365125"/>
          </a:xfrm>
        </p:spPr>
        <p:txBody>
          <a:bodyPr/>
          <a:lstStyle/>
          <a:p>
            <a:fld id="{91A2802E-69DD-429C-A1D8-7B05727C8B12}" type="slidenum">
              <a:rPr lang="en-AU" smtClean="0"/>
              <a:t>4</a:t>
            </a:fld>
            <a:endParaRPr lang="en-AU"/>
          </a:p>
        </p:txBody>
      </p:sp>
      <p:sp>
        <p:nvSpPr>
          <p:cNvPr id="7" name="CasellaDiTesto 6">
            <a:extLst>
              <a:ext uri="{FF2B5EF4-FFF2-40B4-BE49-F238E27FC236}">
                <a16:creationId xmlns:a16="http://schemas.microsoft.com/office/drawing/2014/main" xmlns="" id="{366E4816-BB8E-4539-8C62-163112516763}"/>
              </a:ext>
            </a:extLst>
          </p:cNvPr>
          <p:cNvSpPr txBox="1"/>
          <p:nvPr/>
        </p:nvSpPr>
        <p:spPr>
          <a:xfrm>
            <a:off x="544724" y="1124744"/>
            <a:ext cx="792088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Maturity level of technology / product</a:t>
            </a:r>
          </a:p>
          <a:p>
            <a:endParaRPr lang="en-AU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AU" sz="2400" i="1" dirty="0">
                <a:latin typeface="Candara" panose="020E0502030303020204" pitchFamily="34" charset="0"/>
                <a:cs typeface="Arial" panose="020B0604020202020204" pitchFamily="34" charset="0"/>
              </a:rPr>
              <a:t>technology readiness level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AU" sz="2400" i="1" dirty="0">
                <a:latin typeface="Candara" panose="020E0502030303020204" pitchFamily="34" charset="0"/>
                <a:cs typeface="Arial" panose="020B0604020202020204" pitchFamily="34" charset="0"/>
              </a:rPr>
              <a:t>Commercial / innovative models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AU" sz="2400" i="1" dirty="0">
                <a:latin typeface="Candara" panose="020E0502030303020204" pitchFamily="34" charset="0"/>
                <a:cs typeface="Arial" panose="020B0604020202020204" pitchFamily="34" charset="0"/>
              </a:rPr>
              <a:t>Current uses and applications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AU" sz="2400" i="1" dirty="0">
                <a:latin typeface="Candara" panose="020E0502030303020204" pitchFamily="34" charset="0"/>
                <a:cs typeface="Arial" panose="020B0604020202020204" pitchFamily="34" charset="0"/>
              </a:rPr>
              <a:t>Performance evaluations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AU" sz="2400" i="1" dirty="0">
                <a:latin typeface="Candara" panose="020E0502030303020204" pitchFamily="34" charset="0"/>
                <a:cs typeface="Arial" panose="020B0604020202020204" pitchFamily="34" charset="0"/>
              </a:rPr>
              <a:t>Operating conditions and procedures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AU" sz="2400" i="1" dirty="0">
                <a:latin typeface="Candara" panose="020E0502030303020204" pitchFamily="34" charset="0"/>
                <a:cs typeface="Arial" panose="020B0604020202020204" pitchFamily="34" charset="0"/>
              </a:rPr>
              <a:t>Maintenance and replacement of components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AU" sz="2400" i="1" dirty="0">
                <a:latin typeface="Candara" panose="020E0502030303020204" pitchFamily="34" charset="0"/>
                <a:cs typeface="Arial" panose="020B0604020202020204" pitchFamily="34" charset="0"/>
              </a:rPr>
              <a:t>References and examples of real applications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AU" sz="2400" i="1" dirty="0">
                <a:latin typeface="Candara" panose="020E0502030303020204" pitchFamily="34" charset="0"/>
                <a:cs typeface="Arial" panose="020B0604020202020204" pitchFamily="34" charset="0"/>
              </a:rPr>
              <a:t>…….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AU" sz="2400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algn="ctr"/>
            <a:endParaRPr lang="en-AU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25039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931E5910-DB3D-4C68-B6E7-A46DE07B9747}"/>
              </a:ext>
            </a:extLst>
          </p:cNvPr>
          <p:cNvSpPr>
            <a:spLocks noGrp="1"/>
          </p:cNvSpPr>
          <p:nvPr>
            <p:ph type="dt" sz="half" idx="4294967295"/>
          </p:nvPr>
        </p:nvSpPr>
        <p:spPr>
          <a:xfrm>
            <a:off x="457200" y="6520259"/>
            <a:ext cx="1378496" cy="365125"/>
          </a:xfrm>
        </p:spPr>
        <p:txBody>
          <a:bodyPr/>
          <a:lstStyle/>
          <a:p>
            <a:r>
              <a:rPr lang="en-IE" dirty="0" smtClean="0"/>
              <a:t>22-23/02/2022</a:t>
            </a:r>
            <a:endParaRPr lang="en-IE" dirty="0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41BCEAAC-6B9A-4BB5-A03B-102DE9097C76}"/>
              </a:ext>
            </a:extLst>
          </p:cNvPr>
          <p:cNvSpPr>
            <a:spLocks noGrp="1"/>
          </p:cNvSpPr>
          <p:nvPr>
            <p:ph type="ftr" sz="quarter" idx="4294967295"/>
          </p:nvPr>
        </p:nvSpPr>
        <p:spPr>
          <a:xfrm>
            <a:off x="1835696" y="6453336"/>
            <a:ext cx="6264696" cy="365125"/>
          </a:xfrm>
        </p:spPr>
        <p:txBody>
          <a:bodyPr/>
          <a:lstStyle/>
          <a:p>
            <a:r>
              <a:rPr lang="en-IE" dirty="0">
                <a:solidFill>
                  <a:schemeClr val="bg1">
                    <a:lumMod val="50000"/>
                  </a:schemeClr>
                </a:solidFill>
              </a:rPr>
              <a:t>Hackathon days -  Renewable Energy and Energy Efficiency for Sustainable Growth</a:t>
            </a:r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15F47E7B-CBEF-4186-A07F-3009AD776DDC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8244408" y="6520259"/>
            <a:ext cx="442392" cy="365125"/>
          </a:xfrm>
        </p:spPr>
        <p:txBody>
          <a:bodyPr/>
          <a:lstStyle/>
          <a:p>
            <a:fld id="{91A2802E-69DD-429C-A1D8-7B05727C8B12}" type="slidenum">
              <a:rPr lang="en-IE" smtClean="0"/>
              <a:t>5</a:t>
            </a:fld>
            <a:endParaRPr lang="en-IE"/>
          </a:p>
        </p:txBody>
      </p:sp>
      <p:sp>
        <p:nvSpPr>
          <p:cNvPr id="7" name="CasellaDiTesto 6">
            <a:extLst>
              <a:ext uri="{FF2B5EF4-FFF2-40B4-BE49-F238E27FC236}">
                <a16:creationId xmlns:a16="http://schemas.microsoft.com/office/drawing/2014/main" xmlns="" id="{366E4816-BB8E-4539-8C62-163112516763}"/>
              </a:ext>
            </a:extLst>
          </p:cNvPr>
          <p:cNvSpPr txBox="1"/>
          <p:nvPr/>
        </p:nvSpPr>
        <p:spPr>
          <a:xfrm>
            <a:off x="611560" y="908720"/>
            <a:ext cx="792088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E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Costs</a:t>
            </a:r>
          </a:p>
          <a:p>
            <a:endParaRPr lang="en-IE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IE" sz="2400" i="1" dirty="0">
                <a:latin typeface="Candara" panose="020E0502030303020204" pitchFamily="34" charset="0"/>
                <a:cs typeface="Arial" panose="020B0604020202020204" pitchFamily="34" charset="0"/>
              </a:rPr>
              <a:t>Investment / installation costs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IE" sz="2400" i="1" dirty="0">
                <a:latin typeface="Candara" panose="020E0502030303020204" pitchFamily="34" charset="0"/>
                <a:cs typeface="Arial" panose="020B0604020202020204" pitchFamily="34" charset="0"/>
              </a:rPr>
              <a:t>Market prices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IE" sz="2400" i="1" dirty="0">
                <a:latin typeface="Candara" panose="020E0502030303020204" pitchFamily="34" charset="0"/>
                <a:cs typeface="Arial" panose="020B0604020202020204" pitchFamily="34" charset="0"/>
              </a:rPr>
              <a:t>Maintenance and operating costs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IE" sz="2400" i="1" dirty="0">
                <a:latin typeface="Candara" panose="020E0502030303020204" pitchFamily="34" charset="0"/>
                <a:cs typeface="Arial" panose="020B0604020202020204" pitchFamily="34" charset="0"/>
              </a:rPr>
              <a:t>Transactional costs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IE" sz="2400" i="1" dirty="0">
                <a:latin typeface="Candara" panose="020E0502030303020204" pitchFamily="34" charset="0"/>
                <a:cs typeface="Arial" panose="020B0604020202020204" pitchFamily="34" charset="0"/>
              </a:rPr>
              <a:t>Business models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IE" sz="2400" i="1" dirty="0">
                <a:latin typeface="Candara" panose="020E0502030303020204" pitchFamily="34" charset="0"/>
                <a:cs typeface="Arial" panose="020B0604020202020204" pitchFamily="34" charset="0"/>
              </a:rPr>
              <a:t>Bankability and/or investment mechanisms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IE" sz="2400" i="1" dirty="0">
                <a:latin typeface="Candara" panose="020E0502030303020204" pitchFamily="34" charset="0"/>
                <a:cs typeface="Arial" panose="020B0604020202020204" pitchFamily="34" charset="0"/>
              </a:rPr>
              <a:t>Possible economic savings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IE" sz="2400" i="1" dirty="0">
                <a:latin typeface="Candara" panose="020E0502030303020204" pitchFamily="34" charset="0"/>
                <a:cs typeface="Arial" panose="020B0604020202020204" pitchFamily="34" charset="0"/>
              </a:rPr>
              <a:t>…….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IE" sz="2400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algn="ctr"/>
            <a:endParaRPr lang="en-IE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729616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931E5910-DB3D-4C68-B6E7-A46DE07B9747}"/>
              </a:ext>
            </a:extLst>
          </p:cNvPr>
          <p:cNvSpPr>
            <a:spLocks noGrp="1"/>
          </p:cNvSpPr>
          <p:nvPr>
            <p:ph type="dt" sz="half" idx="4294967295"/>
          </p:nvPr>
        </p:nvSpPr>
        <p:spPr>
          <a:xfrm>
            <a:off x="457200" y="6520259"/>
            <a:ext cx="1378496" cy="365125"/>
          </a:xfrm>
        </p:spPr>
        <p:txBody>
          <a:bodyPr/>
          <a:lstStyle/>
          <a:p>
            <a:r>
              <a:rPr lang="en-CA" dirty="0" smtClean="0"/>
              <a:t>22-23/02/2022</a:t>
            </a:r>
            <a:endParaRPr lang="en-CA" dirty="0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41BCEAAC-6B9A-4BB5-A03B-102DE9097C76}"/>
              </a:ext>
            </a:extLst>
          </p:cNvPr>
          <p:cNvSpPr>
            <a:spLocks noGrp="1"/>
          </p:cNvSpPr>
          <p:nvPr>
            <p:ph type="ftr" sz="quarter" idx="4294967295"/>
          </p:nvPr>
        </p:nvSpPr>
        <p:spPr>
          <a:xfrm>
            <a:off x="1835696" y="6453336"/>
            <a:ext cx="6264696" cy="365125"/>
          </a:xfrm>
        </p:spPr>
        <p:txBody>
          <a:bodyPr/>
          <a:lstStyle/>
          <a:p>
            <a:r>
              <a:rPr lang="en-CA" dirty="0">
                <a:solidFill>
                  <a:schemeClr val="bg1">
                    <a:lumMod val="50000"/>
                  </a:schemeClr>
                </a:solidFill>
              </a:rPr>
              <a:t>Hackathon days -  Renewable Energy and Energy Efficiency for Sustainable Growth</a:t>
            </a:r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15F47E7B-CBEF-4186-A07F-3009AD776DDC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8244408" y="6520259"/>
            <a:ext cx="442392" cy="365125"/>
          </a:xfrm>
        </p:spPr>
        <p:txBody>
          <a:bodyPr/>
          <a:lstStyle/>
          <a:p>
            <a:fld id="{91A2802E-69DD-429C-A1D8-7B05727C8B12}" type="slidenum">
              <a:rPr lang="en-CA" smtClean="0"/>
              <a:t>6</a:t>
            </a:fld>
            <a:endParaRPr lang="en-CA"/>
          </a:p>
        </p:txBody>
      </p:sp>
      <p:sp>
        <p:nvSpPr>
          <p:cNvPr id="7" name="CasellaDiTesto 6">
            <a:extLst>
              <a:ext uri="{FF2B5EF4-FFF2-40B4-BE49-F238E27FC236}">
                <a16:creationId xmlns:a16="http://schemas.microsoft.com/office/drawing/2014/main" xmlns="" id="{366E4816-BB8E-4539-8C62-163112516763}"/>
              </a:ext>
            </a:extLst>
          </p:cNvPr>
          <p:cNvSpPr txBox="1"/>
          <p:nvPr/>
        </p:nvSpPr>
        <p:spPr>
          <a:xfrm>
            <a:off x="748858" y="1052736"/>
            <a:ext cx="792088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CA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Innovation aspects</a:t>
            </a:r>
          </a:p>
          <a:p>
            <a:endParaRPr lang="en-CA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Management of the overall system based on the new technology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Main advantages / benefits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Improvements in respect with other traditional solutions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Expected impacts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CA" sz="2400" i="1" dirty="0">
                <a:latin typeface="Candara" panose="020E0502030303020204" pitchFamily="34" charset="0"/>
                <a:cs typeface="Arial" panose="020B0604020202020204" pitchFamily="34" charset="0"/>
              </a:rPr>
              <a:t>.….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CA" sz="2400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algn="ctr"/>
            <a:endParaRPr lang="en-CA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93080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931E5910-DB3D-4C68-B6E7-A46DE07B9747}"/>
              </a:ext>
            </a:extLst>
          </p:cNvPr>
          <p:cNvSpPr>
            <a:spLocks noGrp="1"/>
          </p:cNvSpPr>
          <p:nvPr>
            <p:ph type="dt" sz="half" idx="4294967295"/>
          </p:nvPr>
        </p:nvSpPr>
        <p:spPr>
          <a:xfrm>
            <a:off x="457200" y="6520259"/>
            <a:ext cx="1378496" cy="365125"/>
          </a:xfrm>
        </p:spPr>
        <p:txBody>
          <a:bodyPr/>
          <a:lstStyle/>
          <a:p>
            <a:r>
              <a:rPr lang="en-PH" dirty="0" smtClean="0"/>
              <a:t>22-23/02/2022</a:t>
            </a:r>
            <a:endParaRPr lang="en-PH" dirty="0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41BCEAAC-6B9A-4BB5-A03B-102DE9097C76}"/>
              </a:ext>
            </a:extLst>
          </p:cNvPr>
          <p:cNvSpPr>
            <a:spLocks noGrp="1"/>
          </p:cNvSpPr>
          <p:nvPr>
            <p:ph type="ftr" sz="quarter" idx="4294967295"/>
          </p:nvPr>
        </p:nvSpPr>
        <p:spPr>
          <a:xfrm>
            <a:off x="1835696" y="6453336"/>
            <a:ext cx="6264696" cy="365125"/>
          </a:xfrm>
        </p:spPr>
        <p:txBody>
          <a:bodyPr/>
          <a:lstStyle/>
          <a:p>
            <a:r>
              <a:rPr lang="en-PH" dirty="0">
                <a:solidFill>
                  <a:schemeClr val="bg1">
                    <a:lumMod val="50000"/>
                  </a:schemeClr>
                </a:solidFill>
              </a:rPr>
              <a:t>Hackathon days -  Renewable Energy and Energy Efficiency for Sustainable Growth</a:t>
            </a:r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15F47E7B-CBEF-4186-A07F-3009AD776DDC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8244408" y="6520259"/>
            <a:ext cx="442392" cy="365125"/>
          </a:xfrm>
        </p:spPr>
        <p:txBody>
          <a:bodyPr/>
          <a:lstStyle/>
          <a:p>
            <a:fld id="{91A2802E-69DD-429C-A1D8-7B05727C8B12}" type="slidenum">
              <a:rPr lang="en-PH" smtClean="0"/>
              <a:t>7</a:t>
            </a:fld>
            <a:endParaRPr lang="en-PH"/>
          </a:p>
        </p:txBody>
      </p:sp>
      <p:sp>
        <p:nvSpPr>
          <p:cNvPr id="7" name="CasellaDiTesto 6">
            <a:extLst>
              <a:ext uri="{FF2B5EF4-FFF2-40B4-BE49-F238E27FC236}">
                <a16:creationId xmlns:a16="http://schemas.microsoft.com/office/drawing/2014/main" xmlns="" id="{366E4816-BB8E-4539-8C62-163112516763}"/>
              </a:ext>
            </a:extLst>
          </p:cNvPr>
          <p:cNvSpPr txBox="1"/>
          <p:nvPr/>
        </p:nvSpPr>
        <p:spPr>
          <a:xfrm>
            <a:off x="765920" y="1124744"/>
            <a:ext cx="7920880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PH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Sustainability effects</a:t>
            </a:r>
          </a:p>
          <a:p>
            <a:endParaRPr lang="en-PH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PH" sz="2400" i="1" dirty="0">
                <a:latin typeface="Candara" panose="020E0502030303020204" pitchFamily="34" charset="0"/>
                <a:cs typeface="Arial" panose="020B0604020202020204" pitchFamily="34" charset="0"/>
              </a:rPr>
              <a:t>Environmental impacts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PH" sz="2400" i="1" dirty="0">
                <a:latin typeface="Candara" panose="020E0502030303020204" pitchFamily="34" charset="0"/>
                <a:cs typeface="Arial" panose="020B0604020202020204" pitchFamily="34" charset="0"/>
              </a:rPr>
              <a:t>Social benefits (gender equity, job opportunities, ……)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PH" sz="2400" i="1" dirty="0">
                <a:latin typeface="Candara" panose="020E0502030303020204" pitchFamily="34" charset="0"/>
                <a:cs typeface="Arial" panose="020B0604020202020204" pitchFamily="34" charset="0"/>
              </a:rPr>
              <a:t>…….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PH" sz="2400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algn="ctr"/>
            <a:endParaRPr lang="en-PH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8980575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data 3">
            <a:extLst>
              <a:ext uri="{FF2B5EF4-FFF2-40B4-BE49-F238E27FC236}">
                <a16:creationId xmlns:a16="http://schemas.microsoft.com/office/drawing/2014/main" xmlns="" id="{931E5910-DB3D-4C68-B6E7-A46DE07B9747}"/>
              </a:ext>
            </a:extLst>
          </p:cNvPr>
          <p:cNvSpPr>
            <a:spLocks noGrp="1"/>
          </p:cNvSpPr>
          <p:nvPr>
            <p:ph type="dt" sz="half" idx="4294967295"/>
          </p:nvPr>
        </p:nvSpPr>
        <p:spPr>
          <a:xfrm>
            <a:off x="457200" y="6520259"/>
            <a:ext cx="1378496" cy="365125"/>
          </a:xfrm>
        </p:spPr>
        <p:txBody>
          <a:bodyPr/>
          <a:lstStyle/>
          <a:p>
            <a:r>
              <a:rPr lang="en-PH" dirty="0" smtClean="0"/>
              <a:t>22-23/02/2022</a:t>
            </a:r>
            <a:endParaRPr lang="en-PH" dirty="0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xmlns="" id="{41BCEAAC-6B9A-4BB5-A03B-102DE9097C76}"/>
              </a:ext>
            </a:extLst>
          </p:cNvPr>
          <p:cNvSpPr>
            <a:spLocks noGrp="1"/>
          </p:cNvSpPr>
          <p:nvPr>
            <p:ph type="ftr" sz="quarter" idx="4294967295"/>
          </p:nvPr>
        </p:nvSpPr>
        <p:spPr>
          <a:xfrm>
            <a:off x="1835696" y="6453336"/>
            <a:ext cx="6264696" cy="365125"/>
          </a:xfrm>
        </p:spPr>
        <p:txBody>
          <a:bodyPr/>
          <a:lstStyle/>
          <a:p>
            <a:r>
              <a:rPr lang="en-PH" dirty="0">
                <a:solidFill>
                  <a:schemeClr val="bg1">
                    <a:lumMod val="50000"/>
                  </a:schemeClr>
                </a:solidFill>
              </a:rPr>
              <a:t>Hackathon days -  Renewable Energy and Energy Efficiency for Sustainable Growth</a:t>
            </a:r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xmlns="" id="{15F47E7B-CBEF-4186-A07F-3009AD776DDC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8244408" y="6520259"/>
            <a:ext cx="442392" cy="365125"/>
          </a:xfrm>
        </p:spPr>
        <p:txBody>
          <a:bodyPr/>
          <a:lstStyle/>
          <a:p>
            <a:fld id="{91A2802E-69DD-429C-A1D8-7B05727C8B12}" type="slidenum">
              <a:rPr lang="en-PH" smtClean="0"/>
              <a:t>8</a:t>
            </a:fld>
            <a:endParaRPr lang="en-PH"/>
          </a:p>
        </p:txBody>
      </p:sp>
      <p:sp>
        <p:nvSpPr>
          <p:cNvPr id="7" name="CasellaDiTesto 6">
            <a:extLst>
              <a:ext uri="{FF2B5EF4-FFF2-40B4-BE49-F238E27FC236}">
                <a16:creationId xmlns:a16="http://schemas.microsoft.com/office/drawing/2014/main" xmlns="" id="{366E4816-BB8E-4539-8C62-163112516763}"/>
              </a:ext>
            </a:extLst>
          </p:cNvPr>
          <p:cNvSpPr txBox="1"/>
          <p:nvPr/>
        </p:nvSpPr>
        <p:spPr>
          <a:xfrm>
            <a:off x="611560" y="2996952"/>
            <a:ext cx="792088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2400" b="1" i="1" dirty="0">
                <a:latin typeface="Candara" panose="020E0502030303020204" pitchFamily="34" charset="0"/>
                <a:cs typeface="Arial" panose="020B0604020202020204" pitchFamily="34" charset="0"/>
              </a:rPr>
              <a:t>contacts</a:t>
            </a:r>
            <a:endParaRPr lang="en-PH" sz="2400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marL="342900" indent="-342900" algn="ctr">
              <a:buFont typeface="Arial" panose="020B0604020202020204" pitchFamily="34" charset="0"/>
              <a:buChar char="•"/>
            </a:pPr>
            <a:endParaRPr lang="en-PH" sz="2400" i="1" dirty="0">
              <a:latin typeface="Candara" panose="020E0502030303020204" pitchFamily="34" charset="0"/>
              <a:cs typeface="Arial" panose="020B0604020202020204" pitchFamily="34" charset="0"/>
            </a:endParaRPr>
          </a:p>
          <a:p>
            <a:pPr algn="ctr"/>
            <a:endParaRPr lang="en-PH" sz="2400" b="1" i="1" dirty="0">
              <a:latin typeface="Candara" panose="020E0502030303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510590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Personalizza struttur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396</TotalTime>
  <Words>298</Words>
  <Application>Microsoft Office PowerPoint</Application>
  <PresentationFormat>Presentazione su schermo (4:3)</PresentationFormat>
  <Paragraphs>83</Paragraphs>
  <Slides>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2</vt:i4>
      </vt:variant>
      <vt:variant>
        <vt:lpstr>Titoli diapositive</vt:lpstr>
      </vt:variant>
      <vt:variant>
        <vt:i4>8</vt:i4>
      </vt:variant>
    </vt:vector>
  </HeadingPairs>
  <TitlesOfParts>
    <vt:vector size="10" baseType="lpstr">
      <vt:lpstr>Tema di Office</vt:lpstr>
      <vt:lpstr>Personalizza struttura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Company>Olidata S.p.A.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Giovanni Stoppiello</dc:creator>
  <cp:lastModifiedBy>Giovanni Stoppiello</cp:lastModifiedBy>
  <cp:revision>20</cp:revision>
  <dcterms:created xsi:type="dcterms:W3CDTF">2021-12-03T12:15:35Z</dcterms:created>
  <dcterms:modified xsi:type="dcterms:W3CDTF">2022-01-18T16:46:55Z</dcterms:modified>
</cp:coreProperties>
</file>

<file path=docProps/thumbnail.jpeg>
</file>